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1"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E00D68-8C84-4B86-B54E-444075257533}">
          <p14:sldIdLst>
            <p14:sldId id="270"/>
            <p14:sldId id="271"/>
            <p14:sldId id="257"/>
            <p14:sldId id="258"/>
            <p14:sldId id="259"/>
            <p14:sldId id="260"/>
            <p14:sldId id="261"/>
            <p14:sldId id="262"/>
            <p14:sldId id="263"/>
            <p14:sldId id="264"/>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241807C-E091-4932-A6DB-EA8A8B776BFC}" type="datetimeFigureOut">
              <a:rPr lang="en-IN" smtClean="0"/>
              <a:t>24-08-2020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980BB90-EC4D-45BD-91D8-E307D8D90C1D}"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37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1807C-E091-4932-A6DB-EA8A8B776BFC}"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980BB90-EC4D-45BD-91D8-E307D8D90C1D}" type="slidenum">
              <a:rPr lang="en-IN" smtClean="0"/>
              <a:t>‹#›</a:t>
            </a:fld>
            <a:endParaRPr lang="en-IN"/>
          </a:p>
        </p:txBody>
      </p:sp>
    </p:spTree>
    <p:extLst>
      <p:ext uri="{BB962C8B-B14F-4D97-AF65-F5344CB8AC3E}">
        <p14:creationId xmlns:p14="http://schemas.microsoft.com/office/powerpoint/2010/main" val="325636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1807C-E091-4932-A6DB-EA8A8B776BFC}"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0BB90-EC4D-45BD-91D8-E307D8D90C1D}"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333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1807C-E091-4932-A6DB-EA8A8B776BFC}"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0BB90-EC4D-45BD-91D8-E307D8D90C1D}"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80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1807C-E091-4932-A6DB-EA8A8B776BFC}"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0BB90-EC4D-45BD-91D8-E307D8D90C1D}" type="slidenum">
              <a:rPr lang="en-IN" smtClean="0"/>
              <a:t>‹#›</a:t>
            </a:fld>
            <a:endParaRPr lang="en-IN"/>
          </a:p>
        </p:txBody>
      </p:sp>
    </p:spTree>
    <p:extLst>
      <p:ext uri="{BB962C8B-B14F-4D97-AF65-F5344CB8AC3E}">
        <p14:creationId xmlns:p14="http://schemas.microsoft.com/office/powerpoint/2010/main" val="2947640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1807C-E091-4932-A6DB-EA8A8B776BFC}"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0BB90-EC4D-45BD-91D8-E307D8D90C1D}"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295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1807C-E091-4932-A6DB-EA8A8B776BFC}"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0BB90-EC4D-45BD-91D8-E307D8D90C1D}"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579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41807C-E091-4932-A6DB-EA8A8B776BFC}"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0BB90-EC4D-45BD-91D8-E307D8D90C1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899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41807C-E091-4932-A6DB-EA8A8B776BFC}"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0BB90-EC4D-45BD-91D8-E307D8D90C1D}"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97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41807C-E091-4932-A6DB-EA8A8B776BFC}"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0BB90-EC4D-45BD-91D8-E307D8D90C1D}" type="slidenum">
              <a:rPr lang="en-IN" smtClean="0"/>
              <a:t>‹#›</a:t>
            </a:fld>
            <a:endParaRPr lang="en-IN"/>
          </a:p>
        </p:txBody>
      </p:sp>
    </p:spTree>
    <p:extLst>
      <p:ext uri="{BB962C8B-B14F-4D97-AF65-F5344CB8AC3E}">
        <p14:creationId xmlns:p14="http://schemas.microsoft.com/office/powerpoint/2010/main" val="339788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1807C-E091-4932-A6DB-EA8A8B776BFC}"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0BB90-EC4D-45BD-91D8-E307D8D90C1D}"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02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41807C-E091-4932-A6DB-EA8A8B776BFC}"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980BB90-EC4D-45BD-91D8-E307D8D90C1D}" type="slidenum">
              <a:rPr lang="en-IN" smtClean="0"/>
              <a:t>‹#›</a:t>
            </a:fld>
            <a:endParaRPr lang="en-IN"/>
          </a:p>
        </p:txBody>
      </p:sp>
    </p:spTree>
    <p:extLst>
      <p:ext uri="{BB962C8B-B14F-4D97-AF65-F5344CB8AC3E}">
        <p14:creationId xmlns:p14="http://schemas.microsoft.com/office/powerpoint/2010/main" val="80638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41807C-E091-4932-A6DB-EA8A8B776BFC}" type="datetimeFigureOut">
              <a:rPr lang="en-IN" smtClean="0"/>
              <a:t>24-08-2020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980BB90-EC4D-45BD-91D8-E307D8D90C1D}"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47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41807C-E091-4932-A6DB-EA8A8B776BFC}" type="datetimeFigureOut">
              <a:rPr lang="en-IN" smtClean="0"/>
              <a:t>24-08-2020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980BB90-EC4D-45BD-91D8-E307D8D90C1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523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1807C-E091-4932-A6DB-EA8A8B776BFC}" type="datetimeFigureOut">
              <a:rPr lang="en-IN" smtClean="0"/>
              <a:t>24-08-2020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980BB90-EC4D-45BD-91D8-E307D8D90C1D}" type="slidenum">
              <a:rPr lang="en-IN" smtClean="0"/>
              <a:t>‹#›</a:t>
            </a:fld>
            <a:endParaRPr lang="en-IN"/>
          </a:p>
        </p:txBody>
      </p:sp>
    </p:spTree>
    <p:extLst>
      <p:ext uri="{BB962C8B-B14F-4D97-AF65-F5344CB8AC3E}">
        <p14:creationId xmlns:p14="http://schemas.microsoft.com/office/powerpoint/2010/main" val="356860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1807C-E091-4932-A6DB-EA8A8B776BFC}"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980BB90-EC4D-45BD-91D8-E307D8D90C1D}"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24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1807C-E091-4932-A6DB-EA8A8B776BFC}"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980BB90-EC4D-45BD-91D8-E307D8D90C1D}" type="slidenum">
              <a:rPr lang="en-IN" smtClean="0"/>
              <a:t>‹#›</a:t>
            </a:fld>
            <a:endParaRPr lang="en-IN"/>
          </a:p>
        </p:txBody>
      </p:sp>
    </p:spTree>
    <p:extLst>
      <p:ext uri="{BB962C8B-B14F-4D97-AF65-F5344CB8AC3E}">
        <p14:creationId xmlns:p14="http://schemas.microsoft.com/office/powerpoint/2010/main" val="382270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41807C-E091-4932-A6DB-EA8A8B776BFC}" type="datetimeFigureOut">
              <a:rPr lang="en-IN" smtClean="0"/>
              <a:t>24-08-2020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80BB90-EC4D-45BD-91D8-E307D8D90C1D}" type="slidenum">
              <a:rPr lang="en-IN" smtClean="0"/>
              <a:t>‹#›</a:t>
            </a:fld>
            <a:endParaRPr lang="en-IN"/>
          </a:p>
        </p:txBody>
      </p:sp>
    </p:spTree>
    <p:extLst>
      <p:ext uri="{BB962C8B-B14F-4D97-AF65-F5344CB8AC3E}">
        <p14:creationId xmlns:p14="http://schemas.microsoft.com/office/powerpoint/2010/main" val="2193688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66A7-CFA3-4447-8E1F-70166B146479}"/>
              </a:ext>
            </a:extLst>
          </p:cNvPr>
          <p:cNvSpPr>
            <a:spLocks noGrp="1"/>
          </p:cNvSpPr>
          <p:nvPr>
            <p:ph type="ctrTitle"/>
          </p:nvPr>
        </p:nvSpPr>
        <p:spPr>
          <a:xfrm>
            <a:off x="2811669" y="2314343"/>
            <a:ext cx="6815669" cy="1515533"/>
          </a:xfrm>
        </p:spPr>
        <p:txBody>
          <a:bodyPr>
            <a:normAutofit fontScale="90000"/>
          </a:bodyPr>
          <a:lstStyle/>
          <a:p>
            <a:r>
              <a:rPr lang="en-IN" b="1" dirty="0">
                <a:solidFill>
                  <a:schemeClr val="tx1"/>
                </a:solidFill>
              </a:rPr>
              <a:t>IR Spectroscopy</a:t>
            </a:r>
            <a:br>
              <a:rPr lang="en-IN" b="1" dirty="0">
                <a:solidFill>
                  <a:schemeClr val="tx1"/>
                </a:solidFill>
              </a:rPr>
            </a:br>
            <a:r>
              <a:rPr lang="en-IN" sz="2700" b="1" dirty="0">
                <a:solidFill>
                  <a:schemeClr val="tx1"/>
                </a:solidFill>
              </a:rPr>
              <a:t>Part – 2</a:t>
            </a:r>
            <a:br>
              <a:rPr lang="en-IN" sz="2700" b="1" dirty="0">
                <a:solidFill>
                  <a:schemeClr val="tx1"/>
                </a:solidFill>
              </a:rPr>
            </a:br>
            <a:r>
              <a:rPr lang="en-IN" sz="2700" b="1" dirty="0">
                <a:solidFill>
                  <a:schemeClr val="tx1"/>
                </a:solidFill>
              </a:rPr>
              <a:t>Analytical chemistry</a:t>
            </a:r>
            <a:br>
              <a:rPr lang="en-IN" sz="2700" b="1" dirty="0">
                <a:solidFill>
                  <a:schemeClr val="tx1"/>
                </a:solidFill>
              </a:rPr>
            </a:br>
            <a:r>
              <a:rPr lang="en-IN" sz="2700" b="1" dirty="0">
                <a:solidFill>
                  <a:schemeClr val="tx1"/>
                </a:solidFill>
              </a:rPr>
              <a:t>III B.Sc, semester - 5, paper - 6</a:t>
            </a:r>
            <a:br>
              <a:rPr lang="en-IN" sz="2700" dirty="0">
                <a:solidFill>
                  <a:schemeClr val="tx1"/>
                </a:solidFill>
              </a:rPr>
            </a:br>
            <a:endParaRPr lang="en-IN" sz="2700" dirty="0">
              <a:solidFill>
                <a:schemeClr val="tx1"/>
              </a:solidFill>
            </a:endParaRPr>
          </a:p>
        </p:txBody>
      </p:sp>
      <p:sp>
        <p:nvSpPr>
          <p:cNvPr id="3" name="Subtitle 2">
            <a:extLst>
              <a:ext uri="{FF2B5EF4-FFF2-40B4-BE49-F238E27FC236}">
                <a16:creationId xmlns:a16="http://schemas.microsoft.com/office/drawing/2014/main" id="{6B029C04-439B-431C-82C3-D2FDF3029B32}"/>
              </a:ext>
            </a:extLst>
          </p:cNvPr>
          <p:cNvSpPr>
            <a:spLocks noGrp="1"/>
          </p:cNvSpPr>
          <p:nvPr>
            <p:ph type="subTitle" idx="1"/>
          </p:nvPr>
        </p:nvSpPr>
        <p:spPr>
          <a:xfrm>
            <a:off x="2683932" y="3644345"/>
            <a:ext cx="6815669" cy="1616768"/>
          </a:xfrm>
        </p:spPr>
        <p:txBody>
          <a:bodyPr>
            <a:normAutofit fontScale="92500" lnSpcReduction="10000"/>
          </a:bodyPr>
          <a:lstStyle/>
          <a:p>
            <a:endParaRPr lang="en-US" dirty="0"/>
          </a:p>
          <a:p>
            <a:r>
              <a:rPr lang="en-US" sz="2000" b="1" dirty="0"/>
              <a:t>Vijaya Lakshmi Sada </a:t>
            </a:r>
            <a:endParaRPr lang="en-IN" sz="2000" b="1" dirty="0"/>
          </a:p>
          <a:p>
            <a:r>
              <a:rPr lang="en-IN" sz="2000" b="1" dirty="0"/>
              <a:t>Guest faculty</a:t>
            </a:r>
          </a:p>
          <a:p>
            <a:r>
              <a:rPr lang="en-IN" sz="2000" b="1" dirty="0"/>
              <a:t>P.R. Govt. College (A), kakinada</a:t>
            </a:r>
          </a:p>
          <a:p>
            <a:endParaRPr lang="en-IN" dirty="0"/>
          </a:p>
        </p:txBody>
      </p:sp>
    </p:spTree>
    <p:extLst>
      <p:ext uri="{BB962C8B-B14F-4D97-AF65-F5344CB8AC3E}">
        <p14:creationId xmlns:p14="http://schemas.microsoft.com/office/powerpoint/2010/main" val="344874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03EF-8755-4148-A0C4-1FD253F5407F}"/>
              </a:ext>
            </a:extLst>
          </p:cNvPr>
          <p:cNvSpPr>
            <a:spLocks noGrp="1"/>
          </p:cNvSpPr>
          <p:nvPr>
            <p:ph type="title"/>
          </p:nvPr>
        </p:nvSpPr>
        <p:spPr/>
        <p:txBody>
          <a:bodyPr>
            <a:normAutofit fontScale="90000"/>
          </a:bodyPr>
          <a:lstStyle/>
          <a:p>
            <a:r>
              <a:rPr lang="en-IN" b="1" dirty="0"/>
              <a:t>Instrumentation:</a:t>
            </a:r>
            <a:br>
              <a:rPr lang="en-IN" b="1" dirty="0"/>
            </a:br>
            <a:endParaRPr lang="en-IN" dirty="0"/>
          </a:p>
        </p:txBody>
      </p:sp>
      <p:sp>
        <p:nvSpPr>
          <p:cNvPr id="3" name="Content Placeholder 2">
            <a:extLst>
              <a:ext uri="{FF2B5EF4-FFF2-40B4-BE49-F238E27FC236}">
                <a16:creationId xmlns:a16="http://schemas.microsoft.com/office/drawing/2014/main" id="{6A187DE0-AC34-4FBC-A2C7-F6A6771B7BF4}"/>
              </a:ext>
            </a:extLst>
          </p:cNvPr>
          <p:cNvSpPr>
            <a:spLocks noGrp="1"/>
          </p:cNvSpPr>
          <p:nvPr>
            <p:ph idx="1"/>
          </p:nvPr>
        </p:nvSpPr>
        <p:spPr/>
        <p:txBody>
          <a:bodyPr/>
          <a:lstStyle/>
          <a:p>
            <a:r>
              <a:rPr lang="en-IN" dirty="0"/>
              <a:t>Single Beam spectrophotometer:</a:t>
            </a:r>
          </a:p>
          <a:p>
            <a:r>
              <a:rPr lang="en-IN" dirty="0"/>
              <a:t>Process</a:t>
            </a:r>
            <a:endParaRPr lang="en-IN" b="1" dirty="0"/>
          </a:p>
          <a:p>
            <a:r>
              <a:rPr lang="en-IN" b="1" dirty="0"/>
              <a:t>1. In the single</a:t>
            </a:r>
            <a:r>
              <a:rPr lang="en-IN" dirty="0"/>
              <a:t> – beam system, the radiation is emitted by the source through the sample and then through a fixed prism and rotating Littrow mirror.</a:t>
            </a:r>
          </a:p>
          <a:p>
            <a:r>
              <a:rPr lang="en-IN" b="1" dirty="0"/>
              <a:t>2. Both prism and Littrow mirror</a:t>
            </a:r>
            <a:r>
              <a:rPr lang="en-IN" dirty="0"/>
              <a:t> select the desired wave length and then permit it to pass on to the detector.</a:t>
            </a:r>
          </a:p>
          <a:p>
            <a:endParaRPr lang="en-IN" dirty="0"/>
          </a:p>
        </p:txBody>
      </p:sp>
    </p:spTree>
    <p:extLst>
      <p:ext uri="{BB962C8B-B14F-4D97-AF65-F5344CB8AC3E}">
        <p14:creationId xmlns:p14="http://schemas.microsoft.com/office/powerpoint/2010/main" val="357005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4E89-0F4E-4FB4-B12A-D98632E242C5}"/>
              </a:ext>
            </a:extLst>
          </p:cNvPr>
          <p:cNvSpPr>
            <a:spLocks noGrp="1"/>
          </p:cNvSpPr>
          <p:nvPr>
            <p:ph type="title"/>
          </p:nvPr>
        </p:nvSpPr>
        <p:spPr/>
        <p:txBody>
          <a:bodyPr>
            <a:normAutofit fontScale="90000"/>
          </a:bodyPr>
          <a:lstStyle/>
          <a:p>
            <a:r>
              <a:rPr lang="en-IN" b="1" dirty="0"/>
              <a:t>Instrumentation:</a:t>
            </a:r>
            <a:br>
              <a:rPr lang="en-IN" b="1" dirty="0"/>
            </a:br>
            <a:endParaRPr lang="en-IN" dirty="0"/>
          </a:p>
        </p:txBody>
      </p:sp>
      <p:sp>
        <p:nvSpPr>
          <p:cNvPr id="3" name="Content Placeholder 2">
            <a:extLst>
              <a:ext uri="{FF2B5EF4-FFF2-40B4-BE49-F238E27FC236}">
                <a16:creationId xmlns:a16="http://schemas.microsoft.com/office/drawing/2014/main" id="{D9CB7B33-CAB7-42F9-9773-D88915858433}"/>
              </a:ext>
            </a:extLst>
          </p:cNvPr>
          <p:cNvSpPr>
            <a:spLocks noGrp="1"/>
          </p:cNvSpPr>
          <p:nvPr>
            <p:ph idx="1"/>
          </p:nvPr>
        </p:nvSpPr>
        <p:spPr/>
        <p:txBody>
          <a:bodyPr/>
          <a:lstStyle/>
          <a:p>
            <a:r>
              <a:rPr lang="en-IN" b="1" dirty="0"/>
              <a:t>3. The detector</a:t>
            </a:r>
            <a:r>
              <a:rPr lang="en-IN" dirty="0"/>
              <a:t> measures the intensity of radiation after passes through the sample.</a:t>
            </a:r>
          </a:p>
          <a:p>
            <a:r>
              <a:rPr lang="en-IN" b="1" dirty="0"/>
              <a:t>4. Knowing the original intensity</a:t>
            </a:r>
            <a:r>
              <a:rPr lang="en-IN" dirty="0"/>
              <a:t> of radiation, one can measure how much radiation has been absorbed.</a:t>
            </a:r>
          </a:p>
          <a:p>
            <a:r>
              <a:rPr lang="en-IN" b="1" dirty="0"/>
              <a:t>5. By measuring</a:t>
            </a:r>
            <a:r>
              <a:rPr lang="en-IN" dirty="0"/>
              <a:t> the degree of absorption at wavelength, the absorption spectrum of the sample can be obtained.</a:t>
            </a:r>
          </a:p>
          <a:p>
            <a:endParaRPr lang="en-IN" dirty="0"/>
          </a:p>
        </p:txBody>
      </p:sp>
    </p:spTree>
    <p:extLst>
      <p:ext uri="{BB962C8B-B14F-4D97-AF65-F5344CB8AC3E}">
        <p14:creationId xmlns:p14="http://schemas.microsoft.com/office/powerpoint/2010/main" val="422411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cess of IR spectroscopy">
            <a:extLst>
              <a:ext uri="{FF2B5EF4-FFF2-40B4-BE49-F238E27FC236}">
                <a16:creationId xmlns:a16="http://schemas.microsoft.com/office/drawing/2014/main" id="{FB317F0B-165E-4913-9B85-52F83459C1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10748" y="1351722"/>
            <a:ext cx="9024730" cy="4214191"/>
          </a:xfrm>
          <a:prstGeom prst="rect">
            <a:avLst/>
          </a:prstGeom>
          <a:noFill/>
          <a:ln>
            <a:noFill/>
          </a:ln>
        </p:spPr>
      </p:pic>
    </p:spTree>
    <p:extLst>
      <p:ext uri="{BB962C8B-B14F-4D97-AF65-F5344CB8AC3E}">
        <p14:creationId xmlns:p14="http://schemas.microsoft.com/office/powerpoint/2010/main" val="341135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D949-8541-4289-AD6E-460667CFBD65}"/>
              </a:ext>
            </a:extLst>
          </p:cNvPr>
          <p:cNvSpPr>
            <a:spLocks noGrp="1"/>
          </p:cNvSpPr>
          <p:nvPr>
            <p:ph type="ctrTitle"/>
          </p:nvPr>
        </p:nvSpPr>
        <p:spPr/>
        <p:txBody>
          <a:bodyPr/>
          <a:lstStyle/>
          <a:p>
            <a:r>
              <a:rPr lang="en-US"/>
              <a:t>Thank you</a:t>
            </a:r>
            <a:endParaRPr lang="en-IN"/>
          </a:p>
        </p:txBody>
      </p:sp>
    </p:spTree>
    <p:extLst>
      <p:ext uri="{BB962C8B-B14F-4D97-AF65-F5344CB8AC3E}">
        <p14:creationId xmlns:p14="http://schemas.microsoft.com/office/powerpoint/2010/main" val="29876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2854-1688-4EC7-8E75-E239451DF44A}"/>
              </a:ext>
            </a:extLst>
          </p:cNvPr>
          <p:cNvSpPr>
            <a:spLocks noGrp="1"/>
          </p:cNvSpPr>
          <p:nvPr>
            <p:ph type="title"/>
          </p:nvPr>
        </p:nvSpPr>
        <p:spPr/>
        <p:txBody>
          <a:bodyPr>
            <a:normAutofit/>
          </a:bodyPr>
          <a:lstStyle/>
          <a:p>
            <a:r>
              <a:rPr lang="en-US" sz="6000" u="sng" dirty="0"/>
              <a:t>content</a:t>
            </a:r>
            <a:endParaRPr lang="en-IN" sz="6000" u="sng" dirty="0"/>
          </a:p>
        </p:txBody>
      </p:sp>
      <p:sp>
        <p:nvSpPr>
          <p:cNvPr id="3" name="Content Placeholder 2">
            <a:extLst>
              <a:ext uri="{FF2B5EF4-FFF2-40B4-BE49-F238E27FC236}">
                <a16:creationId xmlns:a16="http://schemas.microsoft.com/office/drawing/2014/main" id="{35C98928-1DD1-449F-9A2C-6AAEDA858E3A}"/>
              </a:ext>
            </a:extLst>
          </p:cNvPr>
          <p:cNvSpPr>
            <a:spLocks noGrp="1"/>
          </p:cNvSpPr>
          <p:nvPr>
            <p:ph idx="1"/>
          </p:nvPr>
        </p:nvSpPr>
        <p:spPr/>
        <p:txBody>
          <a:bodyPr>
            <a:normAutofit/>
          </a:bodyPr>
          <a:lstStyle/>
          <a:p>
            <a:pPr>
              <a:buFont typeface="Wingdings" panose="05000000000000000000" pitchFamily="2" charset="2"/>
              <a:buChar char="Ø"/>
            </a:pPr>
            <a:r>
              <a:rPr lang="en-IN" sz="3600" b="1" dirty="0"/>
              <a:t>Instrumentation</a:t>
            </a:r>
            <a:endParaRPr lang="en-US" sz="3600" b="1" dirty="0"/>
          </a:p>
        </p:txBody>
      </p:sp>
    </p:spTree>
    <p:extLst>
      <p:ext uri="{BB962C8B-B14F-4D97-AF65-F5344CB8AC3E}">
        <p14:creationId xmlns:p14="http://schemas.microsoft.com/office/powerpoint/2010/main" val="36332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E227-2885-4B4C-9B55-5714343EA241}"/>
              </a:ext>
            </a:extLst>
          </p:cNvPr>
          <p:cNvSpPr>
            <a:spLocks noGrp="1"/>
          </p:cNvSpPr>
          <p:nvPr>
            <p:ph type="title"/>
          </p:nvPr>
        </p:nvSpPr>
        <p:spPr/>
        <p:txBody>
          <a:bodyPr>
            <a:normAutofit fontScale="90000"/>
          </a:bodyPr>
          <a:lstStyle/>
          <a:p>
            <a:r>
              <a:rPr lang="en-IN" b="1" dirty="0"/>
              <a:t>Instrumentation:</a:t>
            </a:r>
            <a:br>
              <a:rPr lang="en-IN" b="1" dirty="0"/>
            </a:br>
            <a:endParaRPr lang="en-IN" dirty="0"/>
          </a:p>
        </p:txBody>
      </p:sp>
      <p:sp>
        <p:nvSpPr>
          <p:cNvPr id="3" name="Content Placeholder 2">
            <a:extLst>
              <a:ext uri="{FF2B5EF4-FFF2-40B4-BE49-F238E27FC236}">
                <a16:creationId xmlns:a16="http://schemas.microsoft.com/office/drawing/2014/main" id="{D86B073B-9877-4D60-A6CF-0E4D16BC6996}"/>
              </a:ext>
            </a:extLst>
          </p:cNvPr>
          <p:cNvSpPr>
            <a:spLocks noGrp="1"/>
          </p:cNvSpPr>
          <p:nvPr>
            <p:ph idx="1"/>
          </p:nvPr>
        </p:nvSpPr>
        <p:spPr/>
        <p:txBody>
          <a:bodyPr/>
          <a:lstStyle/>
          <a:p>
            <a:pPr marL="0" indent="0">
              <a:buNone/>
            </a:pPr>
            <a:r>
              <a:rPr lang="en-IN" b="1" dirty="0"/>
              <a:t> </a:t>
            </a:r>
          </a:p>
          <a:p>
            <a:r>
              <a:rPr lang="en-IN" dirty="0"/>
              <a:t>The main parts of an IR spectrometer are:</a:t>
            </a:r>
          </a:p>
          <a:p>
            <a:pPr marL="0" indent="0">
              <a:buNone/>
            </a:pPr>
            <a:r>
              <a:rPr lang="en-IN" dirty="0"/>
              <a:t>1. IR radiation source.</a:t>
            </a:r>
            <a:br>
              <a:rPr lang="en-IN" dirty="0"/>
            </a:br>
            <a:r>
              <a:rPr lang="en-IN" dirty="0"/>
              <a:t>2. Monochromators</a:t>
            </a:r>
            <a:br>
              <a:rPr lang="en-IN" dirty="0"/>
            </a:br>
            <a:r>
              <a:rPr lang="en-IN" dirty="0"/>
              <a:t>3. Sample cell and sampling of substance.</a:t>
            </a:r>
            <a:br>
              <a:rPr lang="en-IN" dirty="0"/>
            </a:br>
            <a:r>
              <a:rPr lang="en-IN" dirty="0"/>
              <a:t>4. Detector.</a:t>
            </a:r>
          </a:p>
          <a:p>
            <a:endParaRPr lang="en-IN" dirty="0"/>
          </a:p>
        </p:txBody>
      </p:sp>
    </p:spTree>
    <p:extLst>
      <p:ext uri="{BB962C8B-B14F-4D97-AF65-F5344CB8AC3E}">
        <p14:creationId xmlns:p14="http://schemas.microsoft.com/office/powerpoint/2010/main" val="20280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8C71-90EE-48BC-89FF-A3860F91CD25}"/>
              </a:ext>
            </a:extLst>
          </p:cNvPr>
          <p:cNvSpPr>
            <a:spLocks noGrp="1"/>
          </p:cNvSpPr>
          <p:nvPr>
            <p:ph type="title"/>
          </p:nvPr>
        </p:nvSpPr>
        <p:spPr/>
        <p:txBody>
          <a:bodyPr>
            <a:normAutofit fontScale="90000"/>
          </a:bodyPr>
          <a:lstStyle/>
          <a:p>
            <a:r>
              <a:rPr lang="en-IN" b="1" dirty="0"/>
              <a:t>Instrumentation:</a:t>
            </a:r>
            <a:br>
              <a:rPr lang="en-IN" b="1" dirty="0"/>
            </a:br>
            <a:endParaRPr lang="en-IN" dirty="0"/>
          </a:p>
        </p:txBody>
      </p:sp>
      <p:sp>
        <p:nvSpPr>
          <p:cNvPr id="3" name="Content Placeholder 2">
            <a:extLst>
              <a:ext uri="{FF2B5EF4-FFF2-40B4-BE49-F238E27FC236}">
                <a16:creationId xmlns:a16="http://schemas.microsoft.com/office/drawing/2014/main" id="{41084ABF-CA53-4FF5-961B-87D177B0AC60}"/>
              </a:ext>
            </a:extLst>
          </p:cNvPr>
          <p:cNvSpPr>
            <a:spLocks noGrp="1"/>
          </p:cNvSpPr>
          <p:nvPr>
            <p:ph idx="1"/>
          </p:nvPr>
        </p:nvSpPr>
        <p:spPr/>
        <p:txBody>
          <a:bodyPr>
            <a:normAutofit lnSpcReduction="10000"/>
          </a:bodyPr>
          <a:lstStyle/>
          <a:p>
            <a:r>
              <a:rPr lang="en-IN" dirty="0"/>
              <a:t>1. </a:t>
            </a:r>
            <a:r>
              <a:rPr lang="en-IN" u="sng" dirty="0"/>
              <a:t>The IR Radiation Sources</a:t>
            </a:r>
            <a:r>
              <a:rPr lang="en-IN" dirty="0"/>
              <a:t>:</a:t>
            </a:r>
            <a:endParaRPr lang="en-IN" b="1" dirty="0"/>
          </a:p>
          <a:p>
            <a:r>
              <a:rPr lang="en-IN" dirty="0"/>
              <a:t>Infrared instruments need a source of radiant energy which provides a means for isolating narrow frequency band. The radiation source must emit IR radiation which should be:</a:t>
            </a:r>
          </a:p>
          <a:p>
            <a:r>
              <a:rPr lang="en-IN" dirty="0"/>
              <a:t>a. Intense enough for detection</a:t>
            </a:r>
            <a:br>
              <a:rPr lang="en-IN" dirty="0"/>
            </a:br>
            <a:r>
              <a:rPr lang="en-IN" dirty="0"/>
              <a:t>b. Steady.</a:t>
            </a:r>
            <a:br>
              <a:rPr lang="en-IN" dirty="0"/>
            </a:br>
            <a:r>
              <a:rPr lang="en-IN" dirty="0"/>
              <a:t>c. Extend over the desired wavelengths.</a:t>
            </a:r>
          </a:p>
          <a:p>
            <a:pPr marL="0" indent="0">
              <a:buNone/>
            </a:pPr>
            <a:r>
              <a:rPr lang="en-IN" dirty="0"/>
              <a:t>.</a:t>
            </a:r>
          </a:p>
          <a:p>
            <a:endParaRPr lang="en-IN" dirty="0"/>
          </a:p>
        </p:txBody>
      </p:sp>
    </p:spTree>
    <p:extLst>
      <p:ext uri="{BB962C8B-B14F-4D97-AF65-F5344CB8AC3E}">
        <p14:creationId xmlns:p14="http://schemas.microsoft.com/office/powerpoint/2010/main" val="160932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5E51-A1D0-4B18-A1D0-23733D7C8DD9}"/>
              </a:ext>
            </a:extLst>
          </p:cNvPr>
          <p:cNvSpPr>
            <a:spLocks noGrp="1"/>
          </p:cNvSpPr>
          <p:nvPr>
            <p:ph type="title"/>
          </p:nvPr>
        </p:nvSpPr>
        <p:spPr/>
        <p:txBody>
          <a:bodyPr>
            <a:normAutofit fontScale="90000"/>
          </a:bodyPr>
          <a:lstStyle/>
          <a:p>
            <a:r>
              <a:rPr lang="en-IN" b="1" dirty="0"/>
              <a:t>Instrumentation:</a:t>
            </a:r>
            <a:br>
              <a:rPr lang="en-IN" b="1" dirty="0"/>
            </a:br>
            <a:endParaRPr lang="en-IN" dirty="0"/>
          </a:p>
        </p:txBody>
      </p:sp>
      <p:sp>
        <p:nvSpPr>
          <p:cNvPr id="3" name="Content Placeholder 2">
            <a:extLst>
              <a:ext uri="{FF2B5EF4-FFF2-40B4-BE49-F238E27FC236}">
                <a16:creationId xmlns:a16="http://schemas.microsoft.com/office/drawing/2014/main" id="{396993FD-89C3-44D2-B368-5A55749FF4EC}"/>
              </a:ext>
            </a:extLst>
          </p:cNvPr>
          <p:cNvSpPr>
            <a:spLocks noGrp="1"/>
          </p:cNvSpPr>
          <p:nvPr>
            <p:ph idx="1"/>
          </p:nvPr>
        </p:nvSpPr>
        <p:spPr/>
        <p:txBody>
          <a:bodyPr/>
          <a:lstStyle/>
          <a:p>
            <a:r>
              <a:rPr lang="en-IN" dirty="0"/>
              <a:t>The various popular source of IR radiation are as follows</a:t>
            </a:r>
          </a:p>
          <a:p>
            <a:r>
              <a:rPr lang="en-IN" dirty="0"/>
              <a:t>a. Incandescent lamp</a:t>
            </a:r>
            <a:br>
              <a:rPr lang="en-IN" dirty="0"/>
            </a:br>
            <a:r>
              <a:rPr lang="en-IN" dirty="0"/>
              <a:t>b. </a:t>
            </a:r>
            <a:r>
              <a:rPr lang="en-IN" dirty="0" err="1"/>
              <a:t>Nernest</a:t>
            </a:r>
            <a:r>
              <a:rPr lang="en-IN" dirty="0"/>
              <a:t> glower</a:t>
            </a:r>
            <a:br>
              <a:rPr lang="en-IN" dirty="0"/>
            </a:br>
            <a:r>
              <a:rPr lang="en-IN" dirty="0"/>
              <a:t>c. </a:t>
            </a:r>
            <a:r>
              <a:rPr lang="en-IN" dirty="0" err="1"/>
              <a:t>Globar</a:t>
            </a:r>
            <a:r>
              <a:rPr lang="en-IN" dirty="0"/>
              <a:t> Source</a:t>
            </a:r>
            <a:br>
              <a:rPr lang="en-IN" dirty="0"/>
            </a:br>
            <a:r>
              <a:rPr lang="en-IN" dirty="0"/>
              <a:t>d. Mercury Arc.</a:t>
            </a:r>
          </a:p>
          <a:p>
            <a:endParaRPr lang="en-IN" dirty="0"/>
          </a:p>
        </p:txBody>
      </p:sp>
    </p:spTree>
    <p:extLst>
      <p:ext uri="{BB962C8B-B14F-4D97-AF65-F5344CB8AC3E}">
        <p14:creationId xmlns:p14="http://schemas.microsoft.com/office/powerpoint/2010/main" val="343489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7829-9E44-4E1C-8CCA-922F2D1E62A1}"/>
              </a:ext>
            </a:extLst>
          </p:cNvPr>
          <p:cNvSpPr>
            <a:spLocks noGrp="1"/>
          </p:cNvSpPr>
          <p:nvPr>
            <p:ph type="title"/>
          </p:nvPr>
        </p:nvSpPr>
        <p:spPr/>
        <p:txBody>
          <a:bodyPr>
            <a:normAutofit fontScale="90000"/>
          </a:bodyPr>
          <a:lstStyle/>
          <a:p>
            <a:r>
              <a:rPr lang="en-IN" b="1" dirty="0"/>
              <a:t>Instrumentation:</a:t>
            </a:r>
            <a:br>
              <a:rPr lang="en-IN" b="1" dirty="0"/>
            </a:br>
            <a:endParaRPr lang="en-IN" dirty="0"/>
          </a:p>
        </p:txBody>
      </p:sp>
      <p:sp>
        <p:nvSpPr>
          <p:cNvPr id="3" name="Content Placeholder 2">
            <a:extLst>
              <a:ext uri="{FF2B5EF4-FFF2-40B4-BE49-F238E27FC236}">
                <a16:creationId xmlns:a16="http://schemas.microsoft.com/office/drawing/2014/main" id="{12221E2C-3852-495C-8DDF-5A4EC8553C3B}"/>
              </a:ext>
            </a:extLst>
          </p:cNvPr>
          <p:cNvSpPr>
            <a:spLocks noGrp="1"/>
          </p:cNvSpPr>
          <p:nvPr>
            <p:ph idx="1"/>
          </p:nvPr>
        </p:nvSpPr>
        <p:spPr/>
        <p:txBody>
          <a:bodyPr>
            <a:normAutofit lnSpcReduction="10000"/>
          </a:bodyPr>
          <a:lstStyle/>
          <a:p>
            <a:r>
              <a:rPr lang="en-IN" dirty="0"/>
              <a:t>2. </a:t>
            </a:r>
            <a:r>
              <a:rPr lang="en-IN" u="sng" dirty="0"/>
              <a:t>Monochromators</a:t>
            </a:r>
            <a:endParaRPr lang="en-IN" b="1" dirty="0"/>
          </a:p>
          <a:p>
            <a:r>
              <a:rPr lang="en-IN" dirty="0"/>
              <a:t>The radiation source emits radiation of various frequency as the sample in IR spectroscopy absorb only at certain frequency, it thus becomes essential to select desired frequencies from the radiation source and reject the radiation of other frequencies. Thus, selection has been achieved by means of Monochromators which are mainly of two types:</a:t>
            </a:r>
          </a:p>
          <a:p>
            <a:r>
              <a:rPr lang="en-IN" dirty="0"/>
              <a:t>a. Prism Monochromators</a:t>
            </a:r>
            <a:br>
              <a:rPr lang="en-IN" b="1" dirty="0"/>
            </a:br>
            <a:r>
              <a:rPr lang="en-IN" dirty="0"/>
              <a:t>b. Grating Monochromators</a:t>
            </a:r>
            <a:r>
              <a:rPr lang="en-IN" b="1" dirty="0"/>
              <a:t>.</a:t>
            </a:r>
            <a:endParaRPr lang="en-IN" dirty="0"/>
          </a:p>
          <a:p>
            <a:endParaRPr lang="en-IN" dirty="0"/>
          </a:p>
          <a:p>
            <a:endParaRPr lang="en-IN" dirty="0"/>
          </a:p>
        </p:txBody>
      </p:sp>
    </p:spTree>
    <p:extLst>
      <p:ext uri="{BB962C8B-B14F-4D97-AF65-F5344CB8AC3E}">
        <p14:creationId xmlns:p14="http://schemas.microsoft.com/office/powerpoint/2010/main" val="427082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966D-A67D-46D2-92A7-F2ECC7E48B0B}"/>
              </a:ext>
            </a:extLst>
          </p:cNvPr>
          <p:cNvSpPr>
            <a:spLocks noGrp="1"/>
          </p:cNvSpPr>
          <p:nvPr>
            <p:ph type="title"/>
          </p:nvPr>
        </p:nvSpPr>
        <p:spPr/>
        <p:txBody>
          <a:bodyPr>
            <a:normAutofit fontScale="90000"/>
          </a:bodyPr>
          <a:lstStyle/>
          <a:p>
            <a:r>
              <a:rPr lang="en-IN" b="1" dirty="0"/>
              <a:t>Instrumentation:</a:t>
            </a:r>
            <a:br>
              <a:rPr lang="en-IN" b="1" dirty="0"/>
            </a:br>
            <a:endParaRPr lang="en-IN" dirty="0"/>
          </a:p>
        </p:txBody>
      </p:sp>
      <p:sp>
        <p:nvSpPr>
          <p:cNvPr id="3" name="Content Placeholder 2">
            <a:extLst>
              <a:ext uri="{FF2B5EF4-FFF2-40B4-BE49-F238E27FC236}">
                <a16:creationId xmlns:a16="http://schemas.microsoft.com/office/drawing/2014/main" id="{2325C3CB-131E-4538-8839-19C95A77C5B7}"/>
              </a:ext>
            </a:extLst>
          </p:cNvPr>
          <p:cNvSpPr>
            <a:spLocks noGrp="1"/>
          </p:cNvSpPr>
          <p:nvPr>
            <p:ph idx="1"/>
          </p:nvPr>
        </p:nvSpPr>
        <p:spPr/>
        <p:txBody>
          <a:bodyPr>
            <a:normAutofit/>
          </a:bodyPr>
          <a:lstStyle/>
          <a:p>
            <a:r>
              <a:rPr lang="en-IN" dirty="0"/>
              <a:t>3. </a:t>
            </a:r>
            <a:r>
              <a:rPr lang="en-IN" u="sng" dirty="0"/>
              <a:t>Sample cells and sampling of substance:</a:t>
            </a:r>
            <a:endParaRPr lang="en-IN" b="1" dirty="0"/>
          </a:p>
          <a:p>
            <a:pPr marL="0" indent="0">
              <a:buNone/>
            </a:pPr>
            <a:r>
              <a:rPr lang="en-IN" dirty="0"/>
              <a:t> </a:t>
            </a:r>
          </a:p>
          <a:p>
            <a:r>
              <a:rPr lang="en-IN" dirty="0"/>
              <a:t>IR spectroscopy has been used for the characterization of solid, liquid or gas samples.</a:t>
            </a:r>
          </a:p>
          <a:p>
            <a:r>
              <a:rPr lang="en-IN" dirty="0" err="1"/>
              <a:t>i</a:t>
            </a:r>
            <a:r>
              <a:rPr lang="en-IN" dirty="0"/>
              <a:t>. Solid – Various techniques are used for preparing solid samples such as pressed pellet technique, solid run in solution, solid films, mull technique etc.</a:t>
            </a:r>
          </a:p>
          <a:p>
            <a:endParaRPr lang="en-IN" dirty="0"/>
          </a:p>
        </p:txBody>
      </p:sp>
    </p:spTree>
    <p:extLst>
      <p:ext uri="{BB962C8B-B14F-4D97-AF65-F5344CB8AC3E}">
        <p14:creationId xmlns:p14="http://schemas.microsoft.com/office/powerpoint/2010/main" val="304319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70D4-CBCE-4795-949C-1DCFF7CB6113}"/>
              </a:ext>
            </a:extLst>
          </p:cNvPr>
          <p:cNvSpPr>
            <a:spLocks noGrp="1"/>
          </p:cNvSpPr>
          <p:nvPr>
            <p:ph type="title"/>
          </p:nvPr>
        </p:nvSpPr>
        <p:spPr/>
        <p:txBody>
          <a:bodyPr>
            <a:normAutofit fontScale="90000"/>
          </a:bodyPr>
          <a:lstStyle/>
          <a:p>
            <a:r>
              <a:rPr lang="en-IN" b="1" dirty="0"/>
              <a:t>Instrumentation:</a:t>
            </a:r>
            <a:br>
              <a:rPr lang="en-IN" b="1" dirty="0"/>
            </a:br>
            <a:endParaRPr lang="en-IN" dirty="0"/>
          </a:p>
        </p:txBody>
      </p:sp>
      <p:sp>
        <p:nvSpPr>
          <p:cNvPr id="3" name="Content Placeholder 2">
            <a:extLst>
              <a:ext uri="{FF2B5EF4-FFF2-40B4-BE49-F238E27FC236}">
                <a16:creationId xmlns:a16="http://schemas.microsoft.com/office/drawing/2014/main" id="{B9108E1F-822F-46FB-A80A-166B81A7DDDA}"/>
              </a:ext>
            </a:extLst>
          </p:cNvPr>
          <p:cNvSpPr>
            <a:spLocks noGrp="1"/>
          </p:cNvSpPr>
          <p:nvPr>
            <p:ph idx="1"/>
          </p:nvPr>
        </p:nvSpPr>
        <p:spPr/>
        <p:txBody>
          <a:bodyPr/>
          <a:lstStyle/>
          <a:p>
            <a:r>
              <a:rPr lang="en-IN" dirty="0"/>
              <a:t>ii. Liquid – Samples can be held using a liquid sample cell made of alkali halides. Aqueous solvents cannot be used as they will dissolve alkali halides. Only organic solvents like chloroform can be used.</a:t>
            </a:r>
          </a:p>
          <a:p>
            <a:r>
              <a:rPr lang="en-IN" dirty="0"/>
              <a:t>iii. Gas– Sampling of gas is similar to the sampling of liquids.</a:t>
            </a:r>
          </a:p>
          <a:p>
            <a:endParaRPr lang="en-IN" dirty="0"/>
          </a:p>
        </p:txBody>
      </p:sp>
    </p:spTree>
    <p:extLst>
      <p:ext uri="{BB962C8B-B14F-4D97-AF65-F5344CB8AC3E}">
        <p14:creationId xmlns:p14="http://schemas.microsoft.com/office/powerpoint/2010/main" val="227922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E293-BE1D-4BCD-9298-2207C5654E41}"/>
              </a:ext>
            </a:extLst>
          </p:cNvPr>
          <p:cNvSpPr>
            <a:spLocks noGrp="1"/>
          </p:cNvSpPr>
          <p:nvPr>
            <p:ph type="title"/>
          </p:nvPr>
        </p:nvSpPr>
        <p:spPr/>
        <p:txBody>
          <a:bodyPr>
            <a:normAutofit fontScale="90000"/>
          </a:bodyPr>
          <a:lstStyle/>
          <a:p>
            <a:r>
              <a:rPr lang="en-IN" b="1" dirty="0"/>
              <a:t>Instrumentation:</a:t>
            </a:r>
            <a:br>
              <a:rPr lang="en-IN" b="1" dirty="0"/>
            </a:br>
            <a:endParaRPr lang="en-IN" dirty="0"/>
          </a:p>
        </p:txBody>
      </p:sp>
      <p:sp>
        <p:nvSpPr>
          <p:cNvPr id="3" name="Content Placeholder 2">
            <a:extLst>
              <a:ext uri="{FF2B5EF4-FFF2-40B4-BE49-F238E27FC236}">
                <a16:creationId xmlns:a16="http://schemas.microsoft.com/office/drawing/2014/main" id="{417504CF-6125-4B42-AC1C-A789A899BBED}"/>
              </a:ext>
            </a:extLst>
          </p:cNvPr>
          <p:cNvSpPr>
            <a:spLocks noGrp="1"/>
          </p:cNvSpPr>
          <p:nvPr>
            <p:ph idx="1"/>
          </p:nvPr>
        </p:nvSpPr>
        <p:spPr/>
        <p:txBody>
          <a:bodyPr>
            <a:normAutofit fontScale="92500" lnSpcReduction="10000"/>
          </a:bodyPr>
          <a:lstStyle/>
          <a:p>
            <a:r>
              <a:rPr lang="en-IN" dirty="0"/>
              <a:t>4. </a:t>
            </a:r>
            <a:r>
              <a:rPr lang="en-IN" u="sng" dirty="0"/>
              <a:t>Detector:</a:t>
            </a:r>
            <a:endParaRPr lang="en-IN" b="1" dirty="0"/>
          </a:p>
          <a:p>
            <a:r>
              <a:rPr lang="en-IN" dirty="0"/>
              <a:t>The various types of detectors are </a:t>
            </a:r>
          </a:p>
          <a:p>
            <a:r>
              <a:rPr lang="en-IN" dirty="0"/>
              <a:t> a. Bolometers</a:t>
            </a:r>
          </a:p>
          <a:p>
            <a:r>
              <a:rPr lang="en-IN" dirty="0"/>
              <a:t> b. Thermocouples </a:t>
            </a:r>
          </a:p>
          <a:p>
            <a:r>
              <a:rPr lang="en-IN" dirty="0"/>
              <a:t> c. Thermistors</a:t>
            </a:r>
          </a:p>
          <a:p>
            <a:r>
              <a:rPr lang="en-IN" dirty="0"/>
              <a:t> d. </a:t>
            </a:r>
            <a:r>
              <a:rPr lang="en-IN" dirty="0" err="1"/>
              <a:t>Golay</a:t>
            </a:r>
            <a:r>
              <a:rPr lang="en-IN" dirty="0"/>
              <a:t> cell</a:t>
            </a:r>
          </a:p>
          <a:p>
            <a:r>
              <a:rPr lang="en-IN" dirty="0"/>
              <a:t> e. Photoconductivity cell</a:t>
            </a:r>
          </a:p>
          <a:p>
            <a:endParaRPr lang="en-IN" dirty="0"/>
          </a:p>
        </p:txBody>
      </p:sp>
    </p:spTree>
    <p:extLst>
      <p:ext uri="{BB962C8B-B14F-4D97-AF65-F5344CB8AC3E}">
        <p14:creationId xmlns:p14="http://schemas.microsoft.com/office/powerpoint/2010/main" val="20770891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TotalTime>
  <Words>517</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Wingdings</vt:lpstr>
      <vt:lpstr>Organic</vt:lpstr>
      <vt:lpstr>IR Spectroscopy Part – 2 Analytical chemistry III B.Sc, semester - 5, paper - 6 </vt:lpstr>
      <vt:lpstr>content</vt:lpstr>
      <vt:lpstr>Instrumentation: </vt:lpstr>
      <vt:lpstr>Instrumentation: </vt:lpstr>
      <vt:lpstr>Instrumentation: </vt:lpstr>
      <vt:lpstr>Instrumentation: </vt:lpstr>
      <vt:lpstr>Instrumentation: </vt:lpstr>
      <vt:lpstr>Instrumentation: </vt:lpstr>
      <vt:lpstr>Instrumentation: </vt:lpstr>
      <vt:lpstr>Instrumentation: </vt:lpstr>
      <vt:lpstr>Instrumentation: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IR SPECTROSCOPY</dc:title>
  <dc:creator>SSK</dc:creator>
  <cp:lastModifiedBy>NAGA SUBRAHMANYESWARA SWAMI KARANAM</cp:lastModifiedBy>
  <cp:revision>7</cp:revision>
  <dcterms:created xsi:type="dcterms:W3CDTF">2020-07-30T06:32:07Z</dcterms:created>
  <dcterms:modified xsi:type="dcterms:W3CDTF">2020-08-24T08:26:12Z</dcterms:modified>
</cp:coreProperties>
</file>